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1.png" ContentType="image/png"/>
  <Override PartName="/ppt/media/image29.wmf" ContentType="image/x-wmf"/>
  <Override PartName="/ppt/media/image6.png" ContentType="image/png"/>
  <Override PartName="/ppt/media/image10.png" ContentType="image/png"/>
  <Override PartName="/ppt/media/image5.png" ContentType="image/png"/>
  <Override PartName="/ppt/media/image28.png" ContentType="image/png"/>
  <Override PartName="/ppt/media/image4.png" ContentType="image/png"/>
  <Override PartName="/ppt/media/image27.png" ContentType="image/png"/>
  <Override PartName="/ppt/media/image3.png" ContentType="image/png"/>
  <Override PartName="/ppt/media/image26.png" ContentType="image/png"/>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4.png" ContentType="image/png"/>
  <Override PartName="/ppt/media/image2.png" ContentType="image/png"/>
  <Override PartName="/ppt/media/image25.png" ContentType="image/png"/>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1"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2"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7"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9"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0"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1"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2"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3"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4"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5"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7"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6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6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6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8"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4"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6"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7"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2"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84"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7"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9"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3"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5"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0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1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1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1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1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1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0"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2"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3"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30"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3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3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33"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3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3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8"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5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3"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5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5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6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1"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6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5"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67"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8"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7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3"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75"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8"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8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2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5"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9"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slideLayout" Target="../slideLayouts/slideLayout25.xml"/><Relationship Id="rId10" Type="http://schemas.openxmlformats.org/officeDocument/2006/relationships/slideLayout" Target="../slideLayouts/slideLayout26.xml"/><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slideLayout" Target="../slideLayouts/slideLayout34.xml"/><Relationship Id="rId19" Type="http://schemas.openxmlformats.org/officeDocument/2006/relationships/slideLayout" Target="../slideLayouts/slideLayout35.xml"/><Relationship Id="rId20"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slideLayout" Target="../slideLayouts/slideLayout37.xml"/><Relationship Id="rId10" Type="http://schemas.openxmlformats.org/officeDocument/2006/relationships/slideLayout" Target="../slideLayouts/slideLayout38.xml"/><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slideLayout" Target="../slideLayouts/slideLayout46.xml"/><Relationship Id="rId19" Type="http://schemas.openxmlformats.org/officeDocument/2006/relationships/slideLayout" Target="../slideLayouts/slideLayout47.xml"/><Relationship Id="rId20"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0" descr="Take One.gif"/>
          <p:cNvPicPr/>
          <p:nvPr/>
        </p:nvPicPr>
        <p:blipFill>
          <a:blip r:embed="rId2"/>
          <a:stretch/>
        </p:blipFill>
        <p:spPr>
          <a:xfrm>
            <a:off x="0" y="0"/>
            <a:ext cx="9143280" cy="6857280"/>
          </a:xfrm>
          <a:prstGeom prst="rect">
            <a:avLst/>
          </a:prstGeom>
          <a:ln w="9360">
            <a:noFill/>
          </a:ln>
        </p:spPr>
      </p:pic>
      <p:pic>
        <p:nvPicPr>
          <p:cNvPr id="1" name="Picture 1" descr=""/>
          <p:cNvPicPr/>
          <p:nvPr/>
        </p:nvPicPr>
        <p:blipFill>
          <a:blip r:embed="rId3"/>
          <a:stretch/>
        </p:blipFill>
        <p:spPr>
          <a:xfrm>
            <a:off x="1672200" y="24120"/>
            <a:ext cx="964440" cy="964440"/>
          </a:xfrm>
          <a:prstGeom prst="rect">
            <a:avLst/>
          </a:prstGeom>
          <a:ln w="9360">
            <a:noFill/>
          </a:ln>
        </p:spPr>
      </p:pic>
      <p:pic>
        <p:nvPicPr>
          <p:cNvPr id="2" name="Picture 1" descr=""/>
          <p:cNvPicPr/>
          <p:nvPr/>
        </p:nvPicPr>
        <p:blipFill>
          <a:blip r:embed="rId4"/>
          <a:stretch/>
        </p:blipFill>
        <p:spPr>
          <a:xfrm>
            <a:off x="421200" y="39240"/>
            <a:ext cx="875520" cy="875520"/>
          </a:xfrm>
          <a:prstGeom prst="rect">
            <a:avLst/>
          </a:prstGeom>
          <a:ln w="9360">
            <a:noFill/>
          </a:ln>
        </p:spPr>
      </p:pic>
      <p:pic>
        <p:nvPicPr>
          <p:cNvPr id="3" name="Picture 2" descr=""/>
          <p:cNvPicPr/>
          <p:nvPr/>
        </p:nvPicPr>
        <p:blipFill>
          <a:blip r:embed="rId5"/>
          <a:stretch/>
        </p:blipFill>
        <p:spPr>
          <a:xfrm>
            <a:off x="3673080" y="37440"/>
            <a:ext cx="1634400" cy="986040"/>
          </a:xfrm>
          <a:prstGeom prst="rect">
            <a:avLst/>
          </a:prstGeom>
          <a:ln>
            <a:noFill/>
          </a:ln>
        </p:spPr>
      </p:pic>
      <p:pic>
        <p:nvPicPr>
          <p:cNvPr id="4" name="Picture 6" descr=""/>
          <p:cNvPicPr/>
          <p:nvPr/>
        </p:nvPicPr>
        <p:blipFill>
          <a:blip r:embed="rId6"/>
          <a:stretch/>
        </p:blipFill>
        <p:spPr>
          <a:xfrm>
            <a:off x="2876040" y="675360"/>
            <a:ext cx="3137040" cy="825120"/>
          </a:xfrm>
          <a:prstGeom prst="rect">
            <a:avLst/>
          </a:prstGeom>
          <a:ln>
            <a:noFill/>
          </a:ln>
        </p:spPr>
      </p:pic>
      <p:pic>
        <p:nvPicPr>
          <p:cNvPr id="5" name="Picture 4" descr=""/>
          <p:cNvPicPr/>
          <p:nvPr/>
        </p:nvPicPr>
        <p:blipFill>
          <a:blip r:embed="rId7"/>
          <a:stretch/>
        </p:blipFill>
        <p:spPr>
          <a:xfrm>
            <a:off x="5820480" y="-236880"/>
            <a:ext cx="1607760" cy="1607760"/>
          </a:xfrm>
          <a:prstGeom prst="rect">
            <a:avLst/>
          </a:prstGeom>
          <a:ln>
            <a:noFill/>
          </a:ln>
        </p:spPr>
      </p:pic>
      <p:pic>
        <p:nvPicPr>
          <p:cNvPr id="6" name="Picture 5" descr=""/>
          <p:cNvPicPr/>
          <p:nvPr/>
        </p:nvPicPr>
        <p:blipFill>
          <a:blip r:embed="rId8"/>
          <a:stretch/>
        </p:blipFill>
        <p:spPr>
          <a:xfrm>
            <a:off x="7583400" y="27000"/>
            <a:ext cx="873720" cy="1028160"/>
          </a:xfrm>
          <a:prstGeom prst="rect">
            <a:avLst/>
          </a:prstGeom>
          <a:ln>
            <a:noFill/>
          </a:ln>
        </p:spPr>
      </p:pic>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0" descr="Take One.gif"/>
          <p:cNvPicPr/>
          <p:nvPr/>
        </p:nvPicPr>
        <p:blipFill>
          <a:blip r:embed="rId2"/>
          <a:stretch/>
        </p:blipFill>
        <p:spPr>
          <a:xfrm>
            <a:off x="0" y="0"/>
            <a:ext cx="9143280" cy="6857280"/>
          </a:xfrm>
          <a:prstGeom prst="rect">
            <a:avLst/>
          </a:prstGeom>
          <a:ln w="9360">
            <a:noFill/>
          </a:ln>
        </p:spPr>
      </p:pic>
      <p:pic>
        <p:nvPicPr>
          <p:cNvPr id="46" name="Picture 1" descr=""/>
          <p:cNvPicPr/>
          <p:nvPr/>
        </p:nvPicPr>
        <p:blipFill>
          <a:blip r:embed="rId3"/>
          <a:stretch/>
        </p:blipFill>
        <p:spPr>
          <a:xfrm>
            <a:off x="1672200" y="24120"/>
            <a:ext cx="964440" cy="964440"/>
          </a:xfrm>
          <a:prstGeom prst="rect">
            <a:avLst/>
          </a:prstGeom>
          <a:ln w="9360">
            <a:noFill/>
          </a:ln>
        </p:spPr>
      </p:pic>
      <p:pic>
        <p:nvPicPr>
          <p:cNvPr id="47" name="Picture 1" descr=""/>
          <p:cNvPicPr/>
          <p:nvPr/>
        </p:nvPicPr>
        <p:blipFill>
          <a:blip r:embed="rId4"/>
          <a:stretch/>
        </p:blipFill>
        <p:spPr>
          <a:xfrm>
            <a:off x="421200" y="39240"/>
            <a:ext cx="875520" cy="875520"/>
          </a:xfrm>
          <a:prstGeom prst="rect">
            <a:avLst/>
          </a:prstGeom>
          <a:ln w="9360">
            <a:noFill/>
          </a:ln>
        </p:spPr>
      </p:pic>
      <p:pic>
        <p:nvPicPr>
          <p:cNvPr id="48" name="Picture 2" descr=""/>
          <p:cNvPicPr/>
          <p:nvPr/>
        </p:nvPicPr>
        <p:blipFill>
          <a:blip r:embed="rId5"/>
          <a:stretch/>
        </p:blipFill>
        <p:spPr>
          <a:xfrm>
            <a:off x="3673080" y="37440"/>
            <a:ext cx="1634400" cy="986040"/>
          </a:xfrm>
          <a:prstGeom prst="rect">
            <a:avLst/>
          </a:prstGeom>
          <a:ln>
            <a:noFill/>
          </a:ln>
        </p:spPr>
      </p:pic>
      <p:pic>
        <p:nvPicPr>
          <p:cNvPr id="49" name="Picture 6" descr=""/>
          <p:cNvPicPr/>
          <p:nvPr/>
        </p:nvPicPr>
        <p:blipFill>
          <a:blip r:embed="rId6"/>
          <a:stretch/>
        </p:blipFill>
        <p:spPr>
          <a:xfrm>
            <a:off x="2876040" y="675360"/>
            <a:ext cx="3137040" cy="825120"/>
          </a:xfrm>
          <a:prstGeom prst="rect">
            <a:avLst/>
          </a:prstGeom>
          <a:ln>
            <a:noFill/>
          </a:ln>
        </p:spPr>
      </p:pic>
      <p:pic>
        <p:nvPicPr>
          <p:cNvPr id="50" name="Picture 4" descr=""/>
          <p:cNvPicPr/>
          <p:nvPr/>
        </p:nvPicPr>
        <p:blipFill>
          <a:blip r:embed="rId7"/>
          <a:stretch/>
        </p:blipFill>
        <p:spPr>
          <a:xfrm>
            <a:off x="5820480" y="-236880"/>
            <a:ext cx="1607760" cy="1607760"/>
          </a:xfrm>
          <a:prstGeom prst="rect">
            <a:avLst/>
          </a:prstGeom>
          <a:ln>
            <a:noFill/>
          </a:ln>
        </p:spPr>
      </p:pic>
      <p:pic>
        <p:nvPicPr>
          <p:cNvPr id="51" name="Picture 5" descr=""/>
          <p:cNvPicPr/>
          <p:nvPr/>
        </p:nvPicPr>
        <p:blipFill>
          <a:blip r:embed="rId8"/>
          <a:stretch/>
        </p:blipFill>
        <p:spPr>
          <a:xfrm>
            <a:off x="7583400" y="27000"/>
            <a:ext cx="873720" cy="1028160"/>
          </a:xfrm>
          <a:prstGeom prst="rect">
            <a:avLst/>
          </a:prstGeom>
          <a:ln>
            <a:noFill/>
          </a:ln>
        </p:spPr>
      </p:pic>
      <p:sp>
        <p:nvSpPr>
          <p:cNvPr id="52"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3"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0" name="Picture 10" descr="Take One.gif"/>
          <p:cNvPicPr/>
          <p:nvPr/>
        </p:nvPicPr>
        <p:blipFill>
          <a:blip r:embed="rId2"/>
          <a:stretch/>
        </p:blipFill>
        <p:spPr>
          <a:xfrm>
            <a:off x="0" y="0"/>
            <a:ext cx="9143280" cy="6857280"/>
          </a:xfrm>
          <a:prstGeom prst="rect">
            <a:avLst/>
          </a:prstGeom>
          <a:ln w="9360">
            <a:noFill/>
          </a:ln>
        </p:spPr>
      </p:pic>
      <p:pic>
        <p:nvPicPr>
          <p:cNvPr id="91" name="Picture 1" descr=""/>
          <p:cNvPicPr/>
          <p:nvPr/>
        </p:nvPicPr>
        <p:blipFill>
          <a:blip r:embed="rId3"/>
          <a:stretch/>
        </p:blipFill>
        <p:spPr>
          <a:xfrm>
            <a:off x="1672200" y="24120"/>
            <a:ext cx="964440" cy="964440"/>
          </a:xfrm>
          <a:prstGeom prst="rect">
            <a:avLst/>
          </a:prstGeom>
          <a:ln w="9360">
            <a:noFill/>
          </a:ln>
        </p:spPr>
      </p:pic>
      <p:pic>
        <p:nvPicPr>
          <p:cNvPr id="92" name="Picture 1" descr=""/>
          <p:cNvPicPr/>
          <p:nvPr/>
        </p:nvPicPr>
        <p:blipFill>
          <a:blip r:embed="rId4"/>
          <a:stretch/>
        </p:blipFill>
        <p:spPr>
          <a:xfrm>
            <a:off x="421200" y="39240"/>
            <a:ext cx="875520" cy="875520"/>
          </a:xfrm>
          <a:prstGeom prst="rect">
            <a:avLst/>
          </a:prstGeom>
          <a:ln w="9360">
            <a:noFill/>
          </a:ln>
        </p:spPr>
      </p:pic>
      <p:pic>
        <p:nvPicPr>
          <p:cNvPr id="93" name="Picture 2" descr=""/>
          <p:cNvPicPr/>
          <p:nvPr/>
        </p:nvPicPr>
        <p:blipFill>
          <a:blip r:embed="rId5"/>
          <a:stretch/>
        </p:blipFill>
        <p:spPr>
          <a:xfrm>
            <a:off x="3673080" y="37440"/>
            <a:ext cx="1634400" cy="986040"/>
          </a:xfrm>
          <a:prstGeom prst="rect">
            <a:avLst/>
          </a:prstGeom>
          <a:ln>
            <a:noFill/>
          </a:ln>
        </p:spPr>
      </p:pic>
      <p:pic>
        <p:nvPicPr>
          <p:cNvPr id="94" name="Picture 6" descr=""/>
          <p:cNvPicPr/>
          <p:nvPr/>
        </p:nvPicPr>
        <p:blipFill>
          <a:blip r:embed="rId6"/>
          <a:stretch/>
        </p:blipFill>
        <p:spPr>
          <a:xfrm>
            <a:off x="2876040" y="675360"/>
            <a:ext cx="3137040" cy="825120"/>
          </a:xfrm>
          <a:prstGeom prst="rect">
            <a:avLst/>
          </a:prstGeom>
          <a:ln>
            <a:noFill/>
          </a:ln>
        </p:spPr>
      </p:pic>
      <p:pic>
        <p:nvPicPr>
          <p:cNvPr id="95" name="Picture 4" descr=""/>
          <p:cNvPicPr/>
          <p:nvPr/>
        </p:nvPicPr>
        <p:blipFill>
          <a:blip r:embed="rId7"/>
          <a:stretch/>
        </p:blipFill>
        <p:spPr>
          <a:xfrm>
            <a:off x="5820480" y="-236880"/>
            <a:ext cx="1607760" cy="1607760"/>
          </a:xfrm>
          <a:prstGeom prst="rect">
            <a:avLst/>
          </a:prstGeom>
          <a:ln>
            <a:noFill/>
          </a:ln>
        </p:spPr>
      </p:pic>
      <p:pic>
        <p:nvPicPr>
          <p:cNvPr id="96" name="Picture 5" descr=""/>
          <p:cNvPicPr/>
          <p:nvPr/>
        </p:nvPicPr>
        <p:blipFill>
          <a:blip r:embed="rId8"/>
          <a:stretch/>
        </p:blipFill>
        <p:spPr>
          <a:xfrm>
            <a:off x="7583400" y="27000"/>
            <a:ext cx="873720" cy="1028160"/>
          </a:xfrm>
          <a:prstGeom prst="rect">
            <a:avLst/>
          </a:prstGeom>
          <a:ln>
            <a:noFill/>
          </a:ln>
        </p:spPr>
      </p:pic>
      <p:sp>
        <p:nvSpPr>
          <p:cNvPr id="97" name="PlaceHolder 1"/>
          <p:cNvSpPr>
            <a:spLocks noGrp="1"/>
          </p:cNvSpPr>
          <p:nvPr>
            <p:ph type="title"/>
          </p:nvPr>
        </p:nvSpPr>
        <p:spPr>
          <a:xfrm>
            <a:off x="457200" y="1371600"/>
            <a:ext cx="3007440" cy="1161360"/>
          </a:xfrm>
          <a:prstGeom prst="rect">
            <a:avLst/>
          </a:prstGeom>
        </p:spPr>
        <p:txBody>
          <a:bodyPr lIns="0" rIns="0" tIns="0" bIns="0" anchor="ctr">
            <a:noAutofit/>
          </a:bodyPr>
          <a:p>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98" name="PlaceHolder 2"/>
          <p:cNvSpPr>
            <a:spLocks noGrp="1"/>
          </p:cNvSpPr>
          <p:nvPr>
            <p:ph type="body"/>
          </p:nvPr>
        </p:nvSpPr>
        <p:spPr>
          <a:xfrm>
            <a:off x="3575160" y="1371600"/>
            <a:ext cx="2493720" cy="5365080"/>
          </a:xfrm>
          <a:prstGeom prst="rect">
            <a:avLst/>
          </a:prstGeom>
        </p:spPr>
        <p:txBody>
          <a:bodyPr lIns="0" rIns="0" tIns="0" bIns="0">
            <a:normAutofit fontScale="9000"/>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800" spc="-1" strike="noStrike">
                <a:solidFill>
                  <a:srgbClr val="000000"/>
                </a:solidFill>
                <a:latin typeface="Arial"/>
              </a:rPr>
              <a:t>Third Outline Level</a:t>
            </a:r>
            <a:endParaRPr b="0" lang="en-US"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800" spc="-1" strike="noStrike">
                <a:solidFill>
                  <a:srgbClr val="000000"/>
                </a:solidFill>
                <a:latin typeface="Arial"/>
              </a:rPr>
              <a:t>Fourth Outline Level</a:t>
            </a:r>
            <a:endParaRPr b="0" lang="en-US"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800" spc="-1" strike="noStrike">
                <a:solidFill>
                  <a:srgbClr val="000000"/>
                </a:solidFill>
                <a:latin typeface="Arial"/>
              </a:rPr>
              <a:t>Fifth Outline Level</a:t>
            </a:r>
            <a:endParaRPr b="0" lang="en-US"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800" spc="-1" strike="noStrike">
                <a:solidFill>
                  <a:srgbClr val="000000"/>
                </a:solidFill>
                <a:latin typeface="Arial"/>
              </a:rPr>
              <a:t>Sixth Outline Level</a:t>
            </a:r>
            <a:endParaRPr b="0" lang="en-US"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800" spc="-1" strike="noStrike">
                <a:solidFill>
                  <a:srgbClr val="000000"/>
                </a:solidFill>
                <a:latin typeface="Arial"/>
              </a:rPr>
              <a:t>Seventh Outline Level</a:t>
            </a:r>
            <a:endParaRPr b="0" lang="en-US" sz="2800" spc="-1" strike="noStrike">
              <a:solidFill>
                <a:srgbClr val="000000"/>
              </a:solidFill>
              <a:latin typeface="Arial"/>
            </a:endParaRPr>
          </a:p>
        </p:txBody>
      </p:sp>
      <p:sp>
        <p:nvSpPr>
          <p:cNvPr id="99" name="PlaceHolder 3"/>
          <p:cNvSpPr>
            <a:spLocks noGrp="1"/>
          </p:cNvSpPr>
          <p:nvPr>
            <p:ph type="body"/>
          </p:nvPr>
        </p:nvSpPr>
        <p:spPr>
          <a:xfrm>
            <a:off x="6194160" y="1371600"/>
            <a:ext cx="2493720" cy="5365080"/>
          </a:xfrm>
          <a:prstGeom prst="rect">
            <a:avLst/>
          </a:prstGeom>
        </p:spPr>
        <p:txBody>
          <a:bodyPr lIns="0" rIns="0" tIns="0" bIns="0">
            <a:normAutofit fontScale="9000"/>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800" spc="-1" strike="noStrike">
                <a:solidFill>
                  <a:srgbClr val="000000"/>
                </a:solidFill>
                <a:latin typeface="Arial"/>
              </a:rPr>
              <a:t>Third Outline Level</a:t>
            </a:r>
            <a:endParaRPr b="0" lang="en-US"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800" spc="-1" strike="noStrike">
                <a:solidFill>
                  <a:srgbClr val="000000"/>
                </a:solidFill>
                <a:latin typeface="Arial"/>
              </a:rPr>
              <a:t>Fourth Outline Level</a:t>
            </a:r>
            <a:endParaRPr b="0" lang="en-US"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800" spc="-1" strike="noStrike">
                <a:solidFill>
                  <a:srgbClr val="000000"/>
                </a:solidFill>
                <a:latin typeface="Arial"/>
              </a:rPr>
              <a:t>Fifth Outline Level</a:t>
            </a:r>
            <a:endParaRPr b="0" lang="en-US"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800" spc="-1" strike="noStrike">
                <a:solidFill>
                  <a:srgbClr val="000000"/>
                </a:solidFill>
                <a:latin typeface="Arial"/>
              </a:rPr>
              <a:t>Sixth Outline Level</a:t>
            </a:r>
            <a:endParaRPr b="0" lang="en-US"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800" spc="-1" strike="noStrike">
                <a:solidFill>
                  <a:srgbClr val="000000"/>
                </a:solidFill>
                <a:latin typeface="Arial"/>
              </a:rPr>
              <a:t>Seventh Outline Level</a:t>
            </a:r>
            <a:endParaRPr b="0" lang="en-US" sz="2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6" name="Picture 10" descr="Take One.gif"/>
          <p:cNvPicPr/>
          <p:nvPr/>
        </p:nvPicPr>
        <p:blipFill>
          <a:blip r:embed="rId2"/>
          <a:stretch/>
        </p:blipFill>
        <p:spPr>
          <a:xfrm>
            <a:off x="0" y="0"/>
            <a:ext cx="9143280" cy="6857280"/>
          </a:xfrm>
          <a:prstGeom prst="rect">
            <a:avLst/>
          </a:prstGeom>
          <a:ln w="9360">
            <a:noFill/>
          </a:ln>
        </p:spPr>
      </p:pic>
      <p:pic>
        <p:nvPicPr>
          <p:cNvPr id="137" name="Picture 1" descr=""/>
          <p:cNvPicPr/>
          <p:nvPr/>
        </p:nvPicPr>
        <p:blipFill>
          <a:blip r:embed="rId3"/>
          <a:stretch/>
        </p:blipFill>
        <p:spPr>
          <a:xfrm>
            <a:off x="1672200" y="24120"/>
            <a:ext cx="964440" cy="964440"/>
          </a:xfrm>
          <a:prstGeom prst="rect">
            <a:avLst/>
          </a:prstGeom>
          <a:ln w="9360">
            <a:noFill/>
          </a:ln>
        </p:spPr>
      </p:pic>
      <p:pic>
        <p:nvPicPr>
          <p:cNvPr id="138" name="Picture 1" descr=""/>
          <p:cNvPicPr/>
          <p:nvPr/>
        </p:nvPicPr>
        <p:blipFill>
          <a:blip r:embed="rId4"/>
          <a:stretch/>
        </p:blipFill>
        <p:spPr>
          <a:xfrm>
            <a:off x="421200" y="39240"/>
            <a:ext cx="875520" cy="875520"/>
          </a:xfrm>
          <a:prstGeom prst="rect">
            <a:avLst/>
          </a:prstGeom>
          <a:ln w="9360">
            <a:noFill/>
          </a:ln>
        </p:spPr>
      </p:pic>
      <p:pic>
        <p:nvPicPr>
          <p:cNvPr id="139" name="Picture 2" descr=""/>
          <p:cNvPicPr/>
          <p:nvPr/>
        </p:nvPicPr>
        <p:blipFill>
          <a:blip r:embed="rId5"/>
          <a:stretch/>
        </p:blipFill>
        <p:spPr>
          <a:xfrm>
            <a:off x="3673080" y="37440"/>
            <a:ext cx="1634400" cy="986040"/>
          </a:xfrm>
          <a:prstGeom prst="rect">
            <a:avLst/>
          </a:prstGeom>
          <a:ln>
            <a:noFill/>
          </a:ln>
        </p:spPr>
      </p:pic>
      <p:pic>
        <p:nvPicPr>
          <p:cNvPr id="140" name="Picture 6" descr=""/>
          <p:cNvPicPr/>
          <p:nvPr/>
        </p:nvPicPr>
        <p:blipFill>
          <a:blip r:embed="rId6"/>
          <a:stretch/>
        </p:blipFill>
        <p:spPr>
          <a:xfrm>
            <a:off x="2876040" y="675360"/>
            <a:ext cx="3137040" cy="825120"/>
          </a:xfrm>
          <a:prstGeom prst="rect">
            <a:avLst/>
          </a:prstGeom>
          <a:ln>
            <a:noFill/>
          </a:ln>
        </p:spPr>
      </p:pic>
      <p:pic>
        <p:nvPicPr>
          <p:cNvPr id="141" name="Picture 4" descr=""/>
          <p:cNvPicPr/>
          <p:nvPr/>
        </p:nvPicPr>
        <p:blipFill>
          <a:blip r:embed="rId7"/>
          <a:stretch/>
        </p:blipFill>
        <p:spPr>
          <a:xfrm>
            <a:off x="5820480" y="-236880"/>
            <a:ext cx="1607760" cy="1607760"/>
          </a:xfrm>
          <a:prstGeom prst="rect">
            <a:avLst/>
          </a:prstGeom>
          <a:ln>
            <a:noFill/>
          </a:ln>
        </p:spPr>
      </p:pic>
      <p:pic>
        <p:nvPicPr>
          <p:cNvPr id="142" name="Picture 5" descr=""/>
          <p:cNvPicPr/>
          <p:nvPr/>
        </p:nvPicPr>
        <p:blipFill>
          <a:blip r:embed="rId8"/>
          <a:stretch/>
        </p:blipFill>
        <p:spPr>
          <a:xfrm>
            <a:off x="7583400" y="27000"/>
            <a:ext cx="873720" cy="1028160"/>
          </a:xfrm>
          <a:prstGeom prst="rect">
            <a:avLst/>
          </a:prstGeom>
          <a:ln>
            <a:noFill/>
          </a:ln>
        </p:spPr>
      </p:pic>
      <p:sp>
        <p:nvSpPr>
          <p:cNvPr id="143"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44"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1408320" y="2412360"/>
            <a:ext cx="6327360" cy="14691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sr-Latn-RS" sz="2400" spc="-1" strike="noStrike">
                <a:solidFill>
                  <a:srgbClr val="000000"/>
                </a:solidFill>
                <a:latin typeface="Times New Roman"/>
                <a:ea typeface="DejaVu Sans"/>
              </a:rPr>
              <a:t>BARRIERS TO THE IMPLEMENTATION OF QUALITY 4.0: THE CASE OF THE REPUBLIC OF SERBIA</a:t>
            </a:r>
            <a:endParaRPr b="0" lang="en-US" sz="2400" spc="-1" strike="noStrike">
              <a:latin typeface="Arial"/>
            </a:endParaRPr>
          </a:p>
          <a:p>
            <a:pPr>
              <a:lnSpc>
                <a:spcPct val="100000"/>
              </a:lnSpc>
            </a:pPr>
            <a:endParaRPr b="0" lang="en-US" sz="2400" spc="-1" strike="noStrike">
              <a:latin typeface="Arial"/>
            </a:endParaRPr>
          </a:p>
        </p:txBody>
      </p:sp>
      <p:sp>
        <p:nvSpPr>
          <p:cNvPr id="182" name="CustomShape 2"/>
          <p:cNvSpPr/>
          <p:nvPr/>
        </p:nvSpPr>
        <p:spPr>
          <a:xfrm>
            <a:off x="4370760" y="6346080"/>
            <a:ext cx="6400080" cy="17517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sr-Latn-RS" sz="1800" spc="-1" strike="noStrike">
                <a:solidFill>
                  <a:srgbClr val="000000"/>
                </a:solidFill>
                <a:latin typeface="Times New Roman"/>
                <a:ea typeface="DejaVu Sans"/>
              </a:rPr>
              <a:t>IM 4/20 Tadić Stanić Dijana</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450360" y="1676520"/>
            <a:ext cx="8076600" cy="685080"/>
          </a:xfrm>
          <a:prstGeom prst="rect">
            <a:avLst/>
          </a:prstGeom>
          <a:noFill/>
          <a:ln>
            <a:noFill/>
          </a:ln>
        </p:spPr>
        <p:style>
          <a:lnRef idx="0"/>
          <a:fillRef idx="0"/>
          <a:effectRef idx="0"/>
          <a:fontRef idx="minor"/>
        </p:style>
      </p:sp>
      <p:sp>
        <p:nvSpPr>
          <p:cNvPr id="184" name="CustomShape 2"/>
          <p:cNvSpPr/>
          <p:nvPr/>
        </p:nvSpPr>
        <p:spPr>
          <a:xfrm>
            <a:off x="616680" y="1755000"/>
            <a:ext cx="8005680" cy="49932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2200" spc="-1" strike="noStrike">
                <a:solidFill>
                  <a:srgbClr val="000000"/>
                </a:solidFill>
                <a:latin typeface="Times New Roman"/>
                <a:ea typeface="DejaVu Sans"/>
              </a:rPr>
              <a:t>The purpose of this paper is to identify the most influential barriers to the implementation of Quality 4.0, as perceived by quality professionals operating within the territory of the Republic of Serbia. </a:t>
            </a: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gn="just">
              <a:lnSpc>
                <a:spcPct val="100000"/>
              </a:lnSpc>
            </a:pPr>
            <a:r>
              <a:rPr b="0" lang="en-US" sz="2000" spc="-1" strike="noStrike">
                <a:solidFill>
                  <a:srgbClr val="000000"/>
                </a:solidFill>
                <a:latin typeface="Times New Roman"/>
                <a:ea typeface="DejaVu Sans"/>
              </a:rPr>
              <a:t>The aim is to offer insight into the practical expectations of the business environment and highlight the challenges that are considered the most significant in this region when it comes to the implementation of Quality 4.0. </a:t>
            </a:r>
            <a:endParaRPr b="0" lang="en-US" sz="2000" spc="-1" strike="noStrike">
              <a:latin typeface="Arial"/>
            </a:endParaRPr>
          </a:p>
          <a:p>
            <a:pPr algn="just">
              <a:lnSpc>
                <a:spcPct val="100000"/>
              </a:lnSpc>
            </a:pPr>
            <a:endParaRPr b="0" lang="en-US" sz="2000" spc="-1" strike="noStrike">
              <a:latin typeface="Arial"/>
            </a:endParaRPr>
          </a:p>
          <a:p>
            <a:pPr algn="just">
              <a:lnSpc>
                <a:spcPct val="100000"/>
              </a:lnSpc>
            </a:pPr>
            <a:endParaRPr b="0" lang="en-US" sz="2000" spc="-1" strike="noStrike">
              <a:latin typeface="Arial"/>
            </a:endParaRPr>
          </a:p>
          <a:p>
            <a:pPr algn="just">
              <a:lnSpc>
                <a:spcPct val="100000"/>
              </a:lnSpc>
            </a:pPr>
            <a:r>
              <a:rPr b="0" lang="en-US" sz="2000" spc="-1" strike="noStrike">
                <a:solidFill>
                  <a:srgbClr val="000000"/>
                </a:solidFill>
                <a:latin typeface="Times New Roman"/>
                <a:ea typeface="DejaVu Sans"/>
              </a:rPr>
              <a:t>The research included </a:t>
            </a:r>
            <a:r>
              <a:rPr b="1" lang="en-US" sz="2000" spc="-1" strike="noStrike">
                <a:solidFill>
                  <a:srgbClr val="000000"/>
                </a:solidFill>
                <a:latin typeface="Times New Roman"/>
                <a:ea typeface="DejaVu Sans"/>
              </a:rPr>
              <a:t>184 companies </a:t>
            </a:r>
            <a:r>
              <a:rPr b="0" lang="en-US" sz="2000" spc="-1" strike="noStrike">
                <a:solidFill>
                  <a:srgbClr val="000000"/>
                </a:solidFill>
                <a:latin typeface="Times New Roman"/>
                <a:ea typeface="DejaVu Sans"/>
              </a:rPr>
              <a:t>of various sizes and industries. The requirement for participation was a valid </a:t>
            </a:r>
            <a:r>
              <a:rPr b="1" lang="en-US" sz="2000" spc="-1" strike="noStrike">
                <a:solidFill>
                  <a:srgbClr val="000000"/>
                </a:solidFill>
                <a:latin typeface="Times New Roman"/>
                <a:ea typeface="DejaVu Sans"/>
              </a:rPr>
              <a:t>ISO 9001:2015 </a:t>
            </a:r>
            <a:r>
              <a:rPr b="0" lang="en-US" sz="2000" spc="-1" strike="noStrike">
                <a:solidFill>
                  <a:srgbClr val="000000"/>
                </a:solidFill>
                <a:latin typeface="Times New Roman"/>
                <a:ea typeface="DejaVu Sans"/>
              </a:rPr>
              <a:t>quality certification. The sample represents </a:t>
            </a:r>
            <a:r>
              <a:rPr b="1" lang="en-US" sz="2000" spc="-1" strike="noStrike">
                <a:solidFill>
                  <a:srgbClr val="000000"/>
                </a:solidFill>
                <a:latin typeface="Times New Roman"/>
                <a:ea typeface="DejaVu Sans"/>
              </a:rPr>
              <a:t>5% </a:t>
            </a:r>
            <a:r>
              <a:rPr b="0" lang="en-US" sz="2000" spc="-1" strike="noStrike">
                <a:solidFill>
                  <a:srgbClr val="000000"/>
                </a:solidFill>
                <a:latin typeface="Times New Roman"/>
                <a:ea typeface="DejaVu Sans"/>
              </a:rPr>
              <a:t>of the total number of certified companies in the Republic of Serbia, which is deemed satisfactory for this type of research.</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506520" y="1365120"/>
            <a:ext cx="8327880" cy="11876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US" sz="1800" spc="-1" strike="noStrike">
                <a:solidFill>
                  <a:srgbClr val="000000"/>
                </a:solidFill>
                <a:latin typeface="Times New Roman"/>
                <a:ea typeface="DejaVu Sans"/>
              </a:rPr>
              <a:t>Out of 184 companies that participated in the research (one respondent per company), 60 respondents answered the question regarding which barriers they consider the most significant in the implementation of Quality 4.0.  The collected responses were grouped thematically and sorted by frequency of occurrence (Figure 1).</a:t>
            </a:r>
            <a:endParaRPr b="0" lang="en-US" sz="1800" spc="-1" strike="noStrike">
              <a:latin typeface="Arial"/>
            </a:endParaRPr>
          </a:p>
        </p:txBody>
      </p:sp>
      <p:pic>
        <p:nvPicPr>
          <p:cNvPr id="186" name="Picture 3" descr=""/>
          <p:cNvPicPr/>
          <p:nvPr/>
        </p:nvPicPr>
        <p:blipFill>
          <a:blip r:embed="rId1"/>
          <a:stretch/>
        </p:blipFill>
        <p:spPr>
          <a:xfrm>
            <a:off x="1167480" y="2793960"/>
            <a:ext cx="7047720" cy="376812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1694520" y="1163520"/>
            <a:ext cx="1101240" cy="2072880"/>
          </a:xfrm>
          <a:prstGeom prst="rect">
            <a:avLst/>
          </a:prstGeom>
          <a:noFill/>
          <a:ln>
            <a:noFill/>
          </a:ln>
        </p:spPr>
        <p:style>
          <a:lnRef idx="0"/>
          <a:fillRef idx="0"/>
          <a:effectRef idx="0"/>
          <a:fontRef idx="minor"/>
        </p:style>
        <p:txBody>
          <a:bodyPr wrap="none">
            <a:spAutoFit/>
          </a:bodyPr>
          <a:p>
            <a:pPr algn="ctr">
              <a:lnSpc>
                <a:spcPct val="100000"/>
              </a:lnSpc>
            </a:pPr>
            <a:r>
              <a:rPr b="1" lang="sr-Latn-RS" sz="13000" spc="-1" strike="noStrike">
                <a:solidFill>
                  <a:srgbClr val="ffffff"/>
                </a:solidFill>
                <a:latin typeface="Arial"/>
                <a:ea typeface="DejaVu Sans"/>
              </a:rPr>
              <a:t>1</a:t>
            </a:r>
            <a:endParaRPr b="0" lang="en-US" sz="13000" spc="-1" strike="noStrike">
              <a:latin typeface="Arial"/>
            </a:endParaRPr>
          </a:p>
        </p:txBody>
      </p:sp>
      <p:sp>
        <p:nvSpPr>
          <p:cNvPr id="188" name="CustomShape 2"/>
          <p:cNvSpPr/>
          <p:nvPr/>
        </p:nvSpPr>
        <p:spPr>
          <a:xfrm>
            <a:off x="725760" y="1873440"/>
            <a:ext cx="3333600" cy="1728000"/>
          </a:xfrm>
          <a:prstGeom prst="rect">
            <a:avLst/>
          </a:prstGeom>
          <a:noFill/>
          <a:ln>
            <a:noFill/>
          </a:ln>
        </p:spPr>
        <p:style>
          <a:lnRef idx="0"/>
          <a:fillRef idx="0"/>
          <a:effectRef idx="0"/>
          <a:fontRef idx="minor"/>
        </p:style>
        <p:txBody>
          <a:bodyPr lIns="90000" rIns="90000" tIns="45000" bIns="45000" anchor="b">
            <a:noAutofit/>
          </a:bodyPr>
          <a:p>
            <a:pPr algn="just">
              <a:lnSpc>
                <a:spcPct val="100000"/>
              </a:lnSpc>
            </a:pPr>
            <a:r>
              <a:rPr b="0" lang="en-US" sz="1700" spc="-1" strike="noStrike">
                <a:solidFill>
                  <a:srgbClr val="000000"/>
                </a:solidFill>
                <a:latin typeface="Times New Roman"/>
                <a:ea typeface="DejaVu Sans"/>
              </a:rPr>
              <a:t>In the Republic of Serbia, the greatest challenge is the </a:t>
            </a:r>
            <a:r>
              <a:rPr b="1" lang="en-US" sz="1700" spc="-1" strike="noStrike">
                <a:solidFill>
                  <a:srgbClr val="000000"/>
                </a:solidFill>
                <a:latin typeface="Times New Roman"/>
                <a:ea typeface="DejaVu Sans"/>
              </a:rPr>
              <a:t>initial investment</a:t>
            </a:r>
            <a:r>
              <a:rPr b="0" lang="en-US" sz="1700" spc="-1" strike="noStrike">
                <a:solidFill>
                  <a:srgbClr val="000000"/>
                </a:solidFill>
                <a:latin typeface="Times New Roman"/>
                <a:ea typeface="DejaVu Sans"/>
              </a:rPr>
              <a:t>, i.e., the establishment of an automated-integrated system. Apart from the costs associated with purchasing advanced technology, there are also costs related to the complex implementation, employee training, and other factors. </a:t>
            </a:r>
            <a:endParaRPr b="0" lang="en-US" sz="1700" spc="-1" strike="noStrike">
              <a:latin typeface="Arial"/>
            </a:endParaRPr>
          </a:p>
        </p:txBody>
      </p:sp>
      <p:sp>
        <p:nvSpPr>
          <p:cNvPr id="189" name="CustomShape 3"/>
          <p:cNvSpPr/>
          <p:nvPr/>
        </p:nvSpPr>
        <p:spPr>
          <a:xfrm>
            <a:off x="5856480" y="1317240"/>
            <a:ext cx="1334160" cy="1920240"/>
          </a:xfrm>
          <a:prstGeom prst="rect">
            <a:avLst/>
          </a:prstGeom>
          <a:noFill/>
          <a:ln>
            <a:noFill/>
          </a:ln>
        </p:spPr>
        <p:style>
          <a:lnRef idx="0"/>
          <a:fillRef idx="0"/>
          <a:effectRef idx="0"/>
          <a:fontRef idx="minor"/>
        </p:style>
        <p:txBody>
          <a:bodyPr>
            <a:spAutoFit/>
          </a:bodyPr>
          <a:p>
            <a:pPr algn="ctr">
              <a:lnSpc>
                <a:spcPct val="100000"/>
              </a:lnSpc>
            </a:pPr>
            <a:r>
              <a:rPr b="1" lang="sr-Latn-RS" sz="12000" spc="-1" strike="noStrike">
                <a:solidFill>
                  <a:srgbClr val="ffffff"/>
                </a:solidFill>
                <a:latin typeface="Times New Roman"/>
                <a:ea typeface="DejaVu Sans"/>
              </a:rPr>
              <a:t>2</a:t>
            </a:r>
            <a:endParaRPr b="0" lang="en-US" sz="12000" spc="-1" strike="noStrike">
              <a:latin typeface="Arial"/>
            </a:endParaRPr>
          </a:p>
        </p:txBody>
      </p:sp>
      <p:sp>
        <p:nvSpPr>
          <p:cNvPr id="190" name="CustomShape 4"/>
          <p:cNvSpPr/>
          <p:nvPr/>
        </p:nvSpPr>
        <p:spPr>
          <a:xfrm>
            <a:off x="2160720" y="3418200"/>
            <a:ext cx="1031400" cy="1920240"/>
          </a:xfrm>
          <a:prstGeom prst="rect">
            <a:avLst/>
          </a:prstGeom>
          <a:noFill/>
          <a:ln>
            <a:noFill/>
          </a:ln>
        </p:spPr>
        <p:style>
          <a:lnRef idx="0"/>
          <a:fillRef idx="0"/>
          <a:effectRef idx="0"/>
          <a:fontRef idx="minor"/>
        </p:style>
        <p:txBody>
          <a:bodyPr wrap="none">
            <a:spAutoFit/>
          </a:bodyPr>
          <a:p>
            <a:pPr algn="ctr">
              <a:lnSpc>
                <a:spcPct val="100000"/>
              </a:lnSpc>
            </a:pPr>
            <a:r>
              <a:rPr b="1" lang="sr-Latn-RS" sz="12000" spc="-1" strike="noStrike">
                <a:solidFill>
                  <a:srgbClr val="ffffff"/>
                </a:solidFill>
                <a:latin typeface="Arial"/>
                <a:ea typeface="DejaVu Sans"/>
              </a:rPr>
              <a:t>3</a:t>
            </a:r>
            <a:endParaRPr b="0" lang="en-US" sz="12000" spc="-1" strike="noStrike">
              <a:latin typeface="Arial"/>
            </a:endParaRPr>
          </a:p>
        </p:txBody>
      </p:sp>
      <p:sp>
        <p:nvSpPr>
          <p:cNvPr id="191" name="CustomShape 5"/>
          <p:cNvSpPr/>
          <p:nvPr/>
        </p:nvSpPr>
        <p:spPr>
          <a:xfrm>
            <a:off x="-37440" y="3789000"/>
            <a:ext cx="5792400" cy="1127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US" sz="1700" spc="-1" strike="noStrike">
                <a:solidFill>
                  <a:srgbClr val="000000"/>
                </a:solidFill>
                <a:latin typeface="Times New Roman"/>
                <a:ea typeface="DejaVu Sans"/>
              </a:rPr>
              <a:t>The third most frequently mentioned barrier was the </a:t>
            </a:r>
            <a:r>
              <a:rPr b="1" lang="en-US" sz="1700" spc="-1" strike="noStrike">
                <a:solidFill>
                  <a:srgbClr val="000000"/>
                </a:solidFill>
                <a:latin typeface="Times New Roman"/>
                <a:ea typeface="DejaVu Sans"/>
              </a:rPr>
              <a:t>complexity of implementation</a:t>
            </a:r>
            <a:r>
              <a:rPr b="0" lang="en-US" sz="1700" spc="-1" strike="noStrike">
                <a:solidFill>
                  <a:srgbClr val="000000"/>
                </a:solidFill>
                <a:latin typeface="Times New Roman"/>
                <a:ea typeface="DejaVu Sans"/>
              </a:rPr>
              <a:t>. Everything unfamiliar appears difficult and unfathomable, and accordingly, the implementation of Quality 4.0 seems like a challenging and demanding project. </a:t>
            </a:r>
            <a:endParaRPr b="0" lang="en-US" sz="1700" spc="-1" strike="noStrike">
              <a:latin typeface="Arial"/>
            </a:endParaRPr>
          </a:p>
        </p:txBody>
      </p:sp>
      <p:sp>
        <p:nvSpPr>
          <p:cNvPr id="192" name="CustomShape 6"/>
          <p:cNvSpPr/>
          <p:nvPr/>
        </p:nvSpPr>
        <p:spPr>
          <a:xfrm>
            <a:off x="4460040" y="1657800"/>
            <a:ext cx="4481640" cy="172800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1" lang="en-US" sz="1700" spc="-1" strike="noStrike">
                <a:solidFill>
                  <a:srgbClr val="000000"/>
                </a:solidFill>
                <a:latin typeface="Times New Roman"/>
                <a:ea typeface="DejaVu Sans"/>
              </a:rPr>
              <a:t>The insufficient knowledge of the Quality 4.0 concept</a:t>
            </a:r>
            <a:r>
              <a:rPr b="0" lang="en-US" sz="1700" spc="-1" strike="noStrike">
                <a:solidFill>
                  <a:srgbClr val="000000"/>
                </a:solidFill>
                <a:latin typeface="Times New Roman"/>
                <a:ea typeface="DejaVu Sans"/>
              </a:rPr>
              <a:t>, as well as the </a:t>
            </a:r>
            <a:r>
              <a:rPr b="1" lang="en-US" sz="1700" spc="-1" strike="noStrike">
                <a:solidFill>
                  <a:srgbClr val="000000"/>
                </a:solidFill>
                <a:latin typeface="Times New Roman"/>
                <a:ea typeface="DejaVu Sans"/>
              </a:rPr>
              <a:t>lack of relevant positive experiences with implementation</a:t>
            </a:r>
            <a:r>
              <a:rPr b="0" lang="en-US" sz="1700" spc="-1" strike="noStrike">
                <a:solidFill>
                  <a:srgbClr val="000000"/>
                </a:solidFill>
                <a:latin typeface="Times New Roman"/>
                <a:ea typeface="DejaVu Sans"/>
              </a:rPr>
              <a:t>, significantly influence the belief that the presence of external experts is necessary for this undertaking. </a:t>
            </a:r>
            <a:endParaRPr b="0" lang="en-US" sz="1700" spc="-1" strike="noStrike">
              <a:latin typeface="Arial"/>
            </a:endParaRPr>
          </a:p>
        </p:txBody>
      </p:sp>
      <p:sp>
        <p:nvSpPr>
          <p:cNvPr id="193" name="CustomShape 7"/>
          <p:cNvSpPr/>
          <p:nvPr/>
        </p:nvSpPr>
        <p:spPr>
          <a:xfrm>
            <a:off x="6991920" y="3170160"/>
            <a:ext cx="1031400" cy="1920240"/>
          </a:xfrm>
          <a:prstGeom prst="rect">
            <a:avLst/>
          </a:prstGeom>
          <a:noFill/>
          <a:ln>
            <a:noFill/>
          </a:ln>
        </p:spPr>
        <p:style>
          <a:lnRef idx="0"/>
          <a:fillRef idx="0"/>
          <a:effectRef idx="0"/>
          <a:fontRef idx="minor"/>
        </p:style>
        <p:txBody>
          <a:bodyPr wrap="none">
            <a:spAutoFit/>
          </a:bodyPr>
          <a:p>
            <a:pPr algn="ctr">
              <a:lnSpc>
                <a:spcPct val="100000"/>
              </a:lnSpc>
            </a:pPr>
            <a:r>
              <a:rPr b="1" lang="sr-Latn-RS" sz="12000" spc="-1" strike="noStrike">
                <a:solidFill>
                  <a:srgbClr val="ffffff"/>
                </a:solidFill>
                <a:latin typeface="Arial"/>
                <a:ea typeface="DejaVu Sans"/>
              </a:rPr>
              <a:t>4</a:t>
            </a:r>
            <a:endParaRPr b="0" lang="en-US" sz="12000" spc="-1" strike="noStrike">
              <a:latin typeface="Arial"/>
            </a:endParaRPr>
          </a:p>
        </p:txBody>
      </p:sp>
      <p:sp>
        <p:nvSpPr>
          <p:cNvPr id="194" name="CustomShape 8"/>
          <p:cNvSpPr/>
          <p:nvPr/>
        </p:nvSpPr>
        <p:spPr>
          <a:xfrm>
            <a:off x="6396840" y="3429000"/>
            <a:ext cx="2530080" cy="1386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en-US" sz="1700" spc="-1" strike="noStrike">
                <a:solidFill>
                  <a:srgbClr val="000000"/>
                </a:solidFill>
                <a:latin typeface="Times New Roman"/>
                <a:ea typeface="DejaVu Sans"/>
              </a:rPr>
              <a:t>Resistance to change</a:t>
            </a:r>
            <a:r>
              <a:rPr b="0" lang="en-US" sz="1700" spc="-1" strike="noStrike">
                <a:solidFill>
                  <a:srgbClr val="000000"/>
                </a:solidFill>
                <a:latin typeface="Times New Roman"/>
                <a:ea typeface="DejaVu Sans"/>
              </a:rPr>
              <a:t>. In line with the previously mentioned, employees' resistance to embracing change seems expected. </a:t>
            </a:r>
            <a:endParaRPr b="0" lang="en-US" sz="1700" spc="-1" strike="noStrike">
              <a:latin typeface="Arial"/>
            </a:endParaRPr>
          </a:p>
        </p:txBody>
      </p:sp>
      <p:sp>
        <p:nvSpPr>
          <p:cNvPr id="195" name="CustomShape 9"/>
          <p:cNvSpPr/>
          <p:nvPr/>
        </p:nvSpPr>
        <p:spPr>
          <a:xfrm>
            <a:off x="4232160" y="4725360"/>
            <a:ext cx="946080" cy="1920240"/>
          </a:xfrm>
          <a:prstGeom prst="rect">
            <a:avLst/>
          </a:prstGeom>
          <a:noFill/>
          <a:ln>
            <a:noFill/>
          </a:ln>
        </p:spPr>
        <p:style>
          <a:lnRef idx="0"/>
          <a:fillRef idx="0"/>
          <a:effectRef idx="0"/>
          <a:fontRef idx="minor"/>
        </p:style>
        <p:txBody>
          <a:bodyPr wrap="none">
            <a:spAutoFit/>
          </a:bodyPr>
          <a:p>
            <a:pPr algn="ctr">
              <a:lnSpc>
                <a:spcPct val="100000"/>
              </a:lnSpc>
            </a:pPr>
            <a:r>
              <a:rPr b="1" lang="sr-Latn-RS" sz="12000" spc="-1" strike="noStrike">
                <a:solidFill>
                  <a:srgbClr val="ffffff"/>
                </a:solidFill>
                <a:latin typeface="Times New Roman"/>
                <a:ea typeface="DejaVu Sans"/>
              </a:rPr>
              <a:t>5</a:t>
            </a:r>
            <a:endParaRPr b="0" lang="en-US" sz="12000" spc="-1" strike="noStrike">
              <a:latin typeface="Arial"/>
            </a:endParaRPr>
          </a:p>
        </p:txBody>
      </p:sp>
      <p:sp>
        <p:nvSpPr>
          <p:cNvPr id="196" name="CustomShape 10"/>
          <p:cNvSpPr/>
          <p:nvPr/>
        </p:nvSpPr>
        <p:spPr>
          <a:xfrm>
            <a:off x="725760" y="5109120"/>
            <a:ext cx="7958880" cy="1386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US" sz="1700" spc="-1" strike="noStrike">
                <a:solidFill>
                  <a:srgbClr val="000000"/>
                </a:solidFill>
                <a:latin typeface="Times New Roman"/>
                <a:ea typeface="DejaVu Sans"/>
              </a:rPr>
              <a:t>Finally, the last identified obstacle, though no less important, was the </a:t>
            </a:r>
            <a:r>
              <a:rPr b="1" lang="en-US" sz="1700" spc="-1" strike="noStrike">
                <a:solidFill>
                  <a:srgbClr val="000000"/>
                </a:solidFill>
                <a:latin typeface="Times New Roman"/>
                <a:ea typeface="DejaVu Sans"/>
              </a:rPr>
              <a:t>risk</a:t>
            </a:r>
            <a:r>
              <a:rPr b="0" lang="en-US" sz="1700" spc="-1" strike="noStrike">
                <a:solidFill>
                  <a:srgbClr val="000000"/>
                </a:solidFill>
                <a:latin typeface="Times New Roman"/>
                <a:ea typeface="DejaVu Sans"/>
              </a:rPr>
              <a:t>. From the perspective of the respondents, the implementation of Quality 4.0 is very costly, and they lack enough qualified and trained personnel who could lead the implementation. Furthermore, the process itself is complex, and employees will resist change. Ultimately, it seems like a great risk under such conditions to undertake such a challenge.</a:t>
            </a:r>
            <a:endParaRPr b="0" lang="en-US" sz="17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EMC2018Template</Template>
  <TotalTime>219</TotalTime>
  <Application>LibreOffice/6.4.7.2$Linux_X86_64 LibreOffice_project/40$Build-2</Application>
  <Words>419</Words>
  <Paragraphs>20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2019-06-14T07:35:29Z</dcterms:created>
  <dc:creator>Administrator</dc:creator>
  <dc:description/>
  <dc:language>en-US</dc:language>
  <cp:lastModifiedBy>Dijana Tadic</cp:lastModifiedBy>
  <cp:lastPrinted>2006-10-31T13:20:16Z</cp:lastPrinted>
  <dcterms:modified xsi:type="dcterms:W3CDTF">2025-06-10T07:53:23Z</dcterms:modified>
  <cp:revision>13</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vt:i4>
  </property>
</Properties>
</file>